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287" autoAdjust="0"/>
    <p:restoredTop sz="95647" autoAdjust="0"/>
  </p:normalViewPr>
  <p:slideViewPr>
    <p:cSldViewPr>
      <p:cViewPr>
        <p:scale>
          <a:sx n="50" d="100"/>
          <a:sy n="50" d="100"/>
        </p:scale>
        <p:origin x="-130" y="16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cdf3c13d267ad07e" providerId="LiveId" clId="{123AA39D-F1B8-4DD0-B9B6-6A314B64EDB5}"/>
    <pc:docChg chg="custSel modSld">
      <pc:chgData name="" userId="cdf3c13d267ad07e" providerId="LiveId" clId="{123AA39D-F1B8-4DD0-B9B6-6A314B64EDB5}" dt="2024-03-01T15:15:48.952" v="193" actId="478"/>
      <pc:docMkLst>
        <pc:docMk/>
      </pc:docMkLst>
      <pc:sldChg chg="addSp delSp modSp mod">
        <pc:chgData name="" userId="cdf3c13d267ad07e" providerId="LiveId" clId="{123AA39D-F1B8-4DD0-B9B6-6A314B64EDB5}" dt="2024-03-01T15:10:37.866" v="129" actId="122"/>
        <pc:sldMkLst>
          <pc:docMk/>
          <pc:sldMk cId="0" sldId="262"/>
        </pc:sldMkLst>
        <pc:graphicFrameChg chg="add del mod">
          <ac:chgData name="" userId="cdf3c13d267ad07e" providerId="LiveId" clId="{123AA39D-F1B8-4DD0-B9B6-6A314B64EDB5}" dt="2024-03-01T15:03:02.051" v="10"/>
          <ac:graphicFrameMkLst>
            <pc:docMk/>
            <pc:sldMk cId="0" sldId="262"/>
            <ac:graphicFrameMk id="14" creationId="{96803119-1313-4EB3-BA4B-E087D1D4FD04}"/>
          </ac:graphicFrameMkLst>
        </pc:graphicFrameChg>
        <pc:graphicFrameChg chg="add del mod modGraphic">
          <ac:chgData name="" userId="cdf3c13d267ad07e" providerId="LiveId" clId="{123AA39D-F1B8-4DD0-B9B6-6A314B64EDB5}" dt="2024-03-01T15:07:44.921" v="78" actId="478"/>
          <ac:graphicFrameMkLst>
            <pc:docMk/>
            <pc:sldMk cId="0" sldId="262"/>
            <ac:graphicFrameMk id="15" creationId="{6F69D0B0-9A50-46FC-A09A-7497000D1C72}"/>
          </ac:graphicFrameMkLst>
        </pc:graphicFrameChg>
        <pc:graphicFrameChg chg="add mod modGraphic">
          <ac:chgData name="" userId="cdf3c13d267ad07e" providerId="LiveId" clId="{123AA39D-F1B8-4DD0-B9B6-6A314B64EDB5}" dt="2024-03-01T15:10:01.855" v="128" actId="122"/>
          <ac:graphicFrameMkLst>
            <pc:docMk/>
            <pc:sldMk cId="0" sldId="262"/>
            <ac:graphicFrameMk id="16" creationId="{FAA1E16C-56C1-4548-98D4-FA2561863695}"/>
          </ac:graphicFrameMkLst>
        </pc:graphicFrameChg>
        <pc:graphicFrameChg chg="add mod modGraphic">
          <ac:chgData name="" userId="cdf3c13d267ad07e" providerId="LiveId" clId="{123AA39D-F1B8-4DD0-B9B6-6A314B64EDB5}" dt="2024-03-01T15:10:37.866" v="129" actId="122"/>
          <ac:graphicFrameMkLst>
            <pc:docMk/>
            <pc:sldMk cId="0" sldId="262"/>
            <ac:graphicFrameMk id="17" creationId="{35988527-90B2-4691-9CCE-96EEE48E80F6}"/>
          </ac:graphicFrameMkLst>
        </pc:graphicFrameChg>
      </pc:sldChg>
      <pc:sldChg chg="addSp delSp modSp mod">
        <pc:chgData name="" userId="cdf3c13d267ad07e" providerId="LiveId" clId="{123AA39D-F1B8-4DD0-B9B6-6A314B64EDB5}" dt="2024-03-01T15:12:59.231" v="165" actId="27918"/>
        <pc:sldMkLst>
          <pc:docMk/>
          <pc:sldMk cId="0" sldId="263"/>
        </pc:sldMkLst>
        <pc:graphicFrameChg chg="add del mod">
          <ac:chgData name="" userId="cdf3c13d267ad07e" providerId="LiveId" clId="{123AA39D-F1B8-4DD0-B9B6-6A314B64EDB5}" dt="2024-03-01T15:06:16.324" v="59" actId="478"/>
          <ac:graphicFrameMkLst>
            <pc:docMk/>
            <pc:sldMk cId="0" sldId="263"/>
            <ac:graphicFrameMk id="27" creationId="{EB5389E8-AAE1-46C9-9860-34FC680740E3}"/>
          </ac:graphicFrameMkLst>
        </pc:graphicFrameChg>
      </pc:sldChg>
      <pc:sldChg chg="delSp">
        <pc:chgData name="" userId="cdf3c13d267ad07e" providerId="LiveId" clId="{123AA39D-F1B8-4DD0-B9B6-6A314B64EDB5}" dt="2024-03-01T15:15:48.952" v="193" actId="478"/>
        <pc:sldMkLst>
          <pc:docMk/>
          <pc:sldMk cId="0" sldId="266"/>
        </pc:sldMkLst>
        <pc:spChg chg="del">
          <ac:chgData name="" userId="cdf3c13d267ad07e" providerId="LiveId" clId="{123AA39D-F1B8-4DD0-B9B6-6A314B64EDB5}" dt="2024-03-01T15:15:48.952" v="193" actId="478"/>
          <ac:spMkLst>
            <pc:docMk/>
            <pc:sldMk cId="0" sldId="266"/>
            <ac:spMk id="2" creationId="{00000000-0000-0000-0000-000000000000}"/>
          </ac:spMkLst>
        </pc:spChg>
      </pc:sldChg>
      <pc:sldChg chg="addSp modSp mod">
        <pc:chgData name="" userId="cdf3c13d267ad07e" providerId="LiveId" clId="{123AA39D-F1B8-4DD0-B9B6-6A314B64EDB5}" dt="2024-03-01T15:15:25.732" v="192" actId="404"/>
        <pc:sldMkLst>
          <pc:docMk/>
          <pc:sldMk cId="2453851658" sldId="267"/>
        </pc:sldMkLst>
        <pc:spChg chg="add mod">
          <ac:chgData name="" userId="cdf3c13d267ad07e" providerId="LiveId" clId="{123AA39D-F1B8-4DD0-B9B6-6A314B64EDB5}" dt="2024-03-01T15:11:48.013" v="163" actId="13926"/>
          <ac:spMkLst>
            <pc:docMk/>
            <pc:sldMk cId="2453851658" sldId="267"/>
            <ac:spMk id="27" creationId="{45516A5A-48BC-4226-AAD1-E83F1B2D4B30}"/>
          </ac:spMkLst>
        </pc:spChg>
        <pc:graphicFrameChg chg="add mod">
          <ac:chgData name="" userId="cdf3c13d267ad07e" providerId="LiveId" clId="{123AA39D-F1B8-4DD0-B9B6-6A314B64EDB5}" dt="2024-03-01T15:15:25.732" v="192" actId="404"/>
          <ac:graphicFrameMkLst>
            <pc:docMk/>
            <pc:sldMk cId="2453851658" sldId="267"/>
            <ac:graphicFrameMk id="28" creationId="{1DA6D51F-C4E0-41D8-A115-323EBC115B40}"/>
          </ac:graphicFrameMkLst>
        </pc:graphicFrameChg>
        <pc:graphicFrameChg chg="add modGraphic">
          <ac:chgData name="" userId="cdf3c13d267ad07e" providerId="LiveId" clId="{123AA39D-F1B8-4DD0-B9B6-6A314B64EDB5}" dt="2024-03-01T15:15:10.071" v="180" actId="122"/>
          <ac:graphicFrameMkLst>
            <pc:docMk/>
            <pc:sldMk cId="2453851658" sldId="267"/>
            <ac:graphicFrameMk id="29" creationId="{4F712159-86DF-4829-BFA7-801D456CCA4A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OneDrive\Desktop\Forge_projects\ACCENTURE_FORGE\Reactions%20(1)_final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OneDrive\Desktop\Forge_projects\ACCENTURE_FORGE\Reactions%20(1)_final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358248328504259E-2"/>
          <c:y val="5.1466621392279185E-2"/>
          <c:w val="0.91544187979567826"/>
          <c:h val="0.7395576438876626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'Reactions (1)_final'!$A$2:$A$17</c:f>
              <c:strCache>
                <c:ptCount val="16"/>
                <c:pt idx="0">
                  <c:v>healthy eating</c:v>
                </c:pt>
                <c:pt idx="1">
                  <c:v>public speaking</c:v>
                </c:pt>
                <c:pt idx="2">
                  <c:v>Animals</c:v>
                </c:pt>
                <c:pt idx="3">
                  <c:v>veganism</c:v>
                </c:pt>
                <c:pt idx="4">
                  <c:v>education</c:v>
                </c:pt>
                <c:pt idx="5">
                  <c:v>Studying</c:v>
                </c:pt>
                <c:pt idx="6">
                  <c:v>dogs</c:v>
                </c:pt>
                <c:pt idx="7">
                  <c:v>fitness</c:v>
                </c:pt>
                <c:pt idx="8">
                  <c:v>tennis</c:v>
                </c:pt>
                <c:pt idx="9">
                  <c:v>food</c:v>
                </c:pt>
                <c:pt idx="10">
                  <c:v>cooking</c:v>
                </c:pt>
                <c:pt idx="11">
                  <c:v>culture</c:v>
                </c:pt>
                <c:pt idx="12">
                  <c:v>travel</c:v>
                </c:pt>
                <c:pt idx="13">
                  <c:v>soccer</c:v>
                </c:pt>
                <c:pt idx="14">
                  <c:v>technology</c:v>
                </c:pt>
                <c:pt idx="15">
                  <c:v>science</c:v>
                </c:pt>
              </c:strCache>
            </c:strRef>
          </c:cat>
          <c:val>
            <c:numRef>
              <c:f>'Reactions (1)_final'!$B$2:$B$17</c:f>
              <c:numCache>
                <c:formatCode>General</c:formatCode>
                <c:ptCount val="16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  <c:pt idx="5">
                  <c:v>66579</c:v>
                </c:pt>
                <c:pt idx="6">
                  <c:v>64880</c:v>
                </c:pt>
                <c:pt idx="7">
                  <c:v>64756</c:v>
                </c:pt>
                <c:pt idx="8">
                  <c:v>57783</c:v>
                </c:pt>
                <c:pt idx="9">
                  <c:v>57436</c:v>
                </c:pt>
                <c:pt idx="10">
                  <c:v>55323</c:v>
                </c:pt>
                <c:pt idx="11">
                  <c:v>54269</c:v>
                </c:pt>
                <c:pt idx="12">
                  <c:v>52511</c:v>
                </c:pt>
                <c:pt idx="13">
                  <c:v>50339</c:v>
                </c:pt>
                <c:pt idx="14">
                  <c:v>49619</c:v>
                </c:pt>
                <c:pt idx="15">
                  <c:v>49264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C7-4019-8AB7-F5149D0AB8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81529792"/>
        <c:axId val="1181650144"/>
      </c:barChart>
      <c:catAx>
        <c:axId val="1181529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600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1650144"/>
        <c:crosses val="autoZero"/>
        <c:auto val="1"/>
        <c:lblAlgn val="ctr"/>
        <c:lblOffset val="100"/>
        <c:noMultiLvlLbl val="0"/>
      </c:catAx>
      <c:valAx>
        <c:axId val="1181650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600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15297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3600">
          <a:ln>
            <a:noFill/>
          </a:ln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0692038495188101E-2"/>
          <c:y val="0.19486111111111112"/>
          <c:w val="0.86486351706036746"/>
          <c:h val="0.720887649460484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'Reactions (1)_final'!$B$1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'Reactions (1)_final'!$A$2:$A$6</c:f>
              <c:strCache>
                <c:ptCount val="5"/>
                <c:pt idx="0">
                  <c:v>healthy eating</c:v>
                </c:pt>
                <c:pt idx="1">
                  <c:v>public speaking</c:v>
                </c:pt>
                <c:pt idx="2">
                  <c:v>Animals</c:v>
                </c:pt>
                <c:pt idx="3">
                  <c:v>veganism</c:v>
                </c:pt>
                <c:pt idx="4">
                  <c:v>education</c:v>
                </c:pt>
              </c:strCache>
            </c:strRef>
          </c:cat>
          <c:val>
            <c:numRef>
              <c:f>'Reactions (1)_final'!$B$2:$B$6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82-4ED6-A645-C960665A68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5963568"/>
        <c:axId val="1175505072"/>
      </c:barChart>
      <c:catAx>
        <c:axId val="1175963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5505072"/>
        <c:crosses val="autoZero"/>
        <c:auto val="1"/>
        <c:lblAlgn val="ctr"/>
        <c:lblOffset val="100"/>
        <c:noMultiLvlLbl val="0"/>
      </c:catAx>
      <c:valAx>
        <c:axId val="1175505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5963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9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1354715" y="3518412"/>
            <a:ext cx="7301967" cy="1424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5473054" y="1830670"/>
            <a:ext cx="11342283" cy="6056030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lvl="1"/>
            <a:r>
              <a:rPr lang="en-US" sz="2800" dirty="0"/>
              <a:t> Social  buzz is a fast growing technology unicorn that need to adapt quickly to it’s global sale scale. Accenture has begun a 3 month POC  focusing on these tasks: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      .An  Audit of  social buzz’s big data practice</a:t>
            </a:r>
          </a:p>
          <a:p>
            <a:pPr lvl="1"/>
            <a:r>
              <a:rPr lang="en-US" sz="2800" dirty="0"/>
              <a:t>      . Recommendations for the successful IPO</a:t>
            </a:r>
          </a:p>
          <a:p>
            <a:pPr lvl="1"/>
            <a:r>
              <a:rPr lang="en-US" sz="2800" dirty="0"/>
              <a:t>      . Analysis to find Social Buzz’s top 5 most popular categories of content</a:t>
            </a:r>
            <a:endParaRPr lang="en-IN" sz="2800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395284" y="2951508"/>
            <a:ext cx="6453903" cy="6467663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435206BC-98F0-47E9-BDB7-1E84B3FE6423}"/>
              </a:ext>
            </a:extLst>
          </p:cNvPr>
          <p:cNvSpPr/>
          <p:nvPr/>
        </p:nvSpPr>
        <p:spPr>
          <a:xfrm>
            <a:off x="406464" y="5581591"/>
            <a:ext cx="61995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/>
              <a:t> PROJECT RECAP</a:t>
            </a:r>
            <a:endParaRPr lang="en-IN" sz="6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-74705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pPr algn="ctr"/>
            <a:r>
              <a:rPr lang="en-US" dirty="0"/>
              <a:t> 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Over  100000  posts every day</a:t>
            </a:r>
          </a:p>
          <a:p>
            <a:pPr algn="ctr"/>
            <a:endParaRPr lang="en-US" sz="4000" dirty="0">
              <a:solidFill>
                <a:schemeClr val="bg1"/>
              </a:solidFill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36,500,000 pieces of content per year</a:t>
            </a:r>
          </a:p>
          <a:p>
            <a:pPr algn="ctr"/>
            <a:endParaRPr lang="en-US" sz="4000" dirty="0">
              <a:solidFill>
                <a:schemeClr val="bg1"/>
              </a:solidFill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Finding top 5 content for the business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350431" y="1409700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0632" y="274638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13910934" y="6970981"/>
            <a:ext cx="4196434" cy="2305011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r>
              <a:rPr lang="en-US" sz="4400" dirty="0"/>
              <a:t>Sumit Kumar Sharma</a:t>
            </a:r>
          </a:p>
          <a:p>
            <a:r>
              <a:rPr lang="en-US" sz="2400" dirty="0"/>
              <a:t>Data analyst</a:t>
            </a:r>
            <a:endParaRPr lang="en-IN" sz="2400" dirty="0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659986" y="1288423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6" name="Title 35">
            <a:extLst>
              <a:ext uri="{FF2B5EF4-FFF2-40B4-BE49-F238E27FC236}">
                <a16:creationId xmlns:a16="http://schemas.microsoft.com/office/drawing/2014/main" id="{CAEBB6AD-1FB5-41D7-BEEC-8D51C768BC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25797" y="1150058"/>
            <a:ext cx="7772400" cy="1470025"/>
          </a:xfrm>
        </p:spPr>
        <p:txBody>
          <a:bodyPr/>
          <a:lstStyle/>
          <a:p>
            <a:r>
              <a:rPr lang="en-US" dirty="0"/>
              <a:t>Andrew Fleming</a:t>
            </a:r>
            <a:br>
              <a:rPr lang="en-US" dirty="0"/>
            </a:br>
            <a:r>
              <a:rPr lang="en-US" sz="2400" dirty="0"/>
              <a:t>Chief Technical architect</a:t>
            </a:r>
            <a:endParaRPr lang="en-IN" dirty="0"/>
          </a:p>
        </p:txBody>
      </p:sp>
      <p:sp>
        <p:nvSpPr>
          <p:cNvPr id="38" name="Subtitle 37">
            <a:extLst>
              <a:ext uri="{FF2B5EF4-FFF2-40B4-BE49-F238E27FC236}">
                <a16:creationId xmlns:a16="http://schemas.microsoft.com/office/drawing/2014/main" id="{32A73FBA-38F5-425D-9E3F-AE34F049F1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01534" y="4246600"/>
            <a:ext cx="6400800" cy="1752600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Marcus Rampton</a:t>
            </a:r>
          </a:p>
          <a:p>
            <a:r>
              <a:rPr lang="en-US" sz="2400" dirty="0">
                <a:solidFill>
                  <a:schemeClr val="tx1"/>
                </a:solidFill>
              </a:rPr>
              <a:t>Senior principle</a:t>
            </a:r>
            <a:endParaRPr lang="en-IN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448916-A141-4E79-831C-9F521E562954}"/>
              </a:ext>
            </a:extLst>
          </p:cNvPr>
          <p:cNvSpPr txBox="1"/>
          <p:nvPr/>
        </p:nvSpPr>
        <p:spPr>
          <a:xfrm>
            <a:off x="3779943" y="1310479"/>
            <a:ext cx="4334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Data Understanding</a:t>
            </a: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028E566-DA10-4606-A33F-FB9B9B6C2EFA}"/>
              </a:ext>
            </a:extLst>
          </p:cNvPr>
          <p:cNvSpPr txBox="1"/>
          <p:nvPr/>
        </p:nvSpPr>
        <p:spPr>
          <a:xfrm>
            <a:off x="5712641" y="2759932"/>
            <a:ext cx="3710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Data</a:t>
            </a:r>
            <a:r>
              <a:rPr lang="en-US" sz="3200" dirty="0">
                <a:solidFill>
                  <a:schemeClr val="bg1"/>
                </a:solidFill>
              </a:rPr>
              <a:t> Cleaning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1E6034-8343-402E-9B34-933E676CD3D6}"/>
              </a:ext>
            </a:extLst>
          </p:cNvPr>
          <p:cNvSpPr txBox="1"/>
          <p:nvPr/>
        </p:nvSpPr>
        <p:spPr>
          <a:xfrm>
            <a:off x="7505567" y="4397881"/>
            <a:ext cx="3710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Data</a:t>
            </a:r>
            <a:r>
              <a:rPr lang="en-US" sz="3200" dirty="0">
                <a:solidFill>
                  <a:schemeClr val="bg1"/>
                </a:solidFill>
              </a:rPr>
              <a:t> Modeling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9B5917-15F1-4973-88DA-632E4EA4A8C8}"/>
              </a:ext>
            </a:extLst>
          </p:cNvPr>
          <p:cNvSpPr txBox="1"/>
          <p:nvPr/>
        </p:nvSpPr>
        <p:spPr>
          <a:xfrm>
            <a:off x="9312326" y="5988618"/>
            <a:ext cx="3710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Data</a:t>
            </a:r>
            <a:r>
              <a:rPr lang="en-US" sz="3200" dirty="0">
                <a:solidFill>
                  <a:schemeClr val="bg1"/>
                </a:solidFill>
              </a:rPr>
              <a:t> Analysis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0434A86-8B32-4E5A-9338-BE778CD722A7}"/>
              </a:ext>
            </a:extLst>
          </p:cNvPr>
          <p:cNvSpPr txBox="1"/>
          <p:nvPr/>
        </p:nvSpPr>
        <p:spPr>
          <a:xfrm>
            <a:off x="11216293" y="7733168"/>
            <a:ext cx="3710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Uncover Insights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AA1E16C-56C1-4548-98D4-FA25618636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656995"/>
              </p:ext>
            </p:extLst>
          </p:nvPr>
        </p:nvGraphicFramePr>
        <p:xfrm>
          <a:off x="1061022" y="2341669"/>
          <a:ext cx="6653284" cy="5006340"/>
        </p:xfrm>
        <a:graphic>
          <a:graphicData uri="http://schemas.openxmlformats.org/drawingml/2006/table">
            <a:tbl>
              <a:tblPr/>
              <a:tblGrid>
                <a:gridCol w="3024219">
                  <a:extLst>
                    <a:ext uri="{9D8B030D-6E8A-4147-A177-3AD203B41FA5}">
                      <a16:colId xmlns:a16="http://schemas.microsoft.com/office/drawing/2014/main" val="2060401051"/>
                    </a:ext>
                  </a:extLst>
                </a:gridCol>
                <a:gridCol w="3629065">
                  <a:extLst>
                    <a:ext uri="{9D8B030D-6E8A-4147-A177-3AD203B41FA5}">
                      <a16:colId xmlns:a16="http://schemas.microsoft.com/office/drawing/2014/main" val="1335424817"/>
                    </a:ext>
                  </a:extLst>
                </a:gridCol>
              </a:tblGrid>
              <a:tr h="531448">
                <a:tc>
                  <a:txBody>
                    <a:bodyPr/>
                    <a:lstStyle/>
                    <a:p>
                      <a:pPr algn="ctr" fontAlgn="b"/>
                      <a:r>
                        <a:rPr lang="en-IN" sz="3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Category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3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543068"/>
                  </a:ext>
                </a:extLst>
              </a:tr>
              <a:tr h="531448">
                <a:tc>
                  <a:txBody>
                    <a:bodyPr/>
                    <a:lstStyle/>
                    <a:p>
                      <a:pPr algn="ctr" fontAlgn="b"/>
                      <a:r>
                        <a:rPr lang="en-IN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 eating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3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74965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7318904"/>
                  </a:ext>
                </a:extLst>
              </a:tr>
              <a:tr h="531448">
                <a:tc>
                  <a:txBody>
                    <a:bodyPr/>
                    <a:lstStyle/>
                    <a:p>
                      <a:pPr algn="ctr" fontAlgn="b"/>
                      <a:r>
                        <a:rPr lang="en-IN" sz="3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public speaking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3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71168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8133038"/>
                  </a:ext>
                </a:extLst>
              </a:tr>
              <a:tr h="531448">
                <a:tc>
                  <a:txBody>
                    <a:bodyPr/>
                    <a:lstStyle/>
                    <a:p>
                      <a:pPr algn="ctr" fontAlgn="b"/>
                      <a:r>
                        <a:rPr lang="en-IN" sz="3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Animals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3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69339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0464638"/>
                  </a:ext>
                </a:extLst>
              </a:tr>
              <a:tr h="531448">
                <a:tc>
                  <a:txBody>
                    <a:bodyPr/>
                    <a:lstStyle/>
                    <a:p>
                      <a:pPr algn="ctr" fontAlgn="b"/>
                      <a:r>
                        <a:rPr lang="en-IN" sz="3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veganism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3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68738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4380169"/>
                  </a:ext>
                </a:extLst>
              </a:tr>
              <a:tr h="531448">
                <a:tc>
                  <a:txBody>
                    <a:bodyPr/>
                    <a:lstStyle/>
                    <a:p>
                      <a:pPr algn="ctr" fontAlgn="b"/>
                      <a:r>
                        <a:rPr lang="en-IN" sz="3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education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66676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7050683"/>
                  </a:ext>
                </a:extLst>
              </a:tr>
              <a:tr h="531448">
                <a:tc>
                  <a:txBody>
                    <a:bodyPr/>
                    <a:lstStyle/>
                    <a:p>
                      <a:pPr algn="ctr" fontAlgn="b"/>
                      <a:r>
                        <a:rPr lang="en-IN" sz="3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Studying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3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66579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7488898"/>
                  </a:ext>
                </a:extLst>
              </a:tr>
              <a:tr h="531448">
                <a:tc>
                  <a:txBody>
                    <a:bodyPr/>
                    <a:lstStyle/>
                    <a:p>
                      <a:pPr algn="ctr" fontAlgn="b"/>
                      <a:r>
                        <a:rPr lang="en-IN" sz="3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dogs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3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64880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7277032"/>
                  </a:ext>
                </a:extLst>
              </a:tr>
              <a:tr h="531448">
                <a:tc>
                  <a:txBody>
                    <a:bodyPr/>
                    <a:lstStyle/>
                    <a:p>
                      <a:pPr algn="ctr" fontAlgn="b"/>
                      <a:r>
                        <a:rPr lang="en-IN" sz="3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fitness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64756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694952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5988527-90B2-4691-9CCE-96EEE48E8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497050"/>
              </p:ext>
            </p:extLst>
          </p:nvPr>
        </p:nvGraphicFramePr>
        <p:xfrm>
          <a:off x="9466451" y="2341668"/>
          <a:ext cx="6383149" cy="5006340"/>
        </p:xfrm>
        <a:graphic>
          <a:graphicData uri="http://schemas.openxmlformats.org/drawingml/2006/table">
            <a:tbl>
              <a:tblPr/>
              <a:tblGrid>
                <a:gridCol w="3829889">
                  <a:extLst>
                    <a:ext uri="{9D8B030D-6E8A-4147-A177-3AD203B41FA5}">
                      <a16:colId xmlns:a16="http://schemas.microsoft.com/office/drawing/2014/main" val="1413746952"/>
                    </a:ext>
                  </a:extLst>
                </a:gridCol>
                <a:gridCol w="2553260">
                  <a:extLst>
                    <a:ext uri="{9D8B030D-6E8A-4147-A177-3AD203B41FA5}">
                      <a16:colId xmlns:a16="http://schemas.microsoft.com/office/drawing/2014/main" val="1540988962"/>
                    </a:ext>
                  </a:extLst>
                </a:gridCol>
              </a:tblGrid>
              <a:tr h="556260">
                <a:tc>
                  <a:txBody>
                    <a:bodyPr/>
                    <a:lstStyle/>
                    <a:p>
                      <a:pPr algn="ctr" fontAlgn="b"/>
                      <a:r>
                        <a:rPr lang="en-IN" sz="3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Category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3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714450"/>
                  </a:ext>
                </a:extLst>
              </a:tr>
              <a:tr h="556260">
                <a:tc>
                  <a:txBody>
                    <a:bodyPr/>
                    <a:lstStyle/>
                    <a:p>
                      <a:pPr algn="ctr" fontAlgn="b"/>
                      <a:r>
                        <a:rPr lang="en-IN" sz="3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tennis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3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57783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2923926"/>
                  </a:ext>
                </a:extLst>
              </a:tr>
              <a:tr h="556260">
                <a:tc>
                  <a:txBody>
                    <a:bodyPr/>
                    <a:lstStyle/>
                    <a:p>
                      <a:pPr algn="ctr" fontAlgn="b"/>
                      <a:r>
                        <a:rPr lang="en-IN" sz="3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food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3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57436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6632375"/>
                  </a:ext>
                </a:extLst>
              </a:tr>
              <a:tr h="556260">
                <a:tc>
                  <a:txBody>
                    <a:bodyPr/>
                    <a:lstStyle/>
                    <a:p>
                      <a:pPr algn="ctr" fontAlgn="b"/>
                      <a:r>
                        <a:rPr lang="en-IN" sz="3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cooking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3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55323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712816"/>
                  </a:ext>
                </a:extLst>
              </a:tr>
              <a:tr h="556260">
                <a:tc>
                  <a:txBody>
                    <a:bodyPr/>
                    <a:lstStyle/>
                    <a:p>
                      <a:pPr algn="ctr" fontAlgn="b"/>
                      <a:r>
                        <a:rPr lang="en-IN" sz="3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culture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3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54269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405283"/>
                  </a:ext>
                </a:extLst>
              </a:tr>
              <a:tr h="556260">
                <a:tc>
                  <a:txBody>
                    <a:bodyPr/>
                    <a:lstStyle/>
                    <a:p>
                      <a:pPr algn="ctr" fontAlgn="b"/>
                      <a:r>
                        <a:rPr lang="en-IN" sz="3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travel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3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52511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1232796"/>
                  </a:ext>
                </a:extLst>
              </a:tr>
              <a:tr h="556260">
                <a:tc>
                  <a:txBody>
                    <a:bodyPr/>
                    <a:lstStyle/>
                    <a:p>
                      <a:pPr algn="ctr" fontAlgn="b"/>
                      <a:r>
                        <a:rPr lang="en-IN" sz="3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soccer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3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50339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135469"/>
                  </a:ext>
                </a:extLst>
              </a:tr>
              <a:tr h="556260">
                <a:tc>
                  <a:txBody>
                    <a:bodyPr/>
                    <a:lstStyle/>
                    <a:p>
                      <a:pPr algn="ctr" fontAlgn="b"/>
                      <a:r>
                        <a:rPr lang="en-IN" sz="3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technology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3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49619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5616977"/>
                  </a:ext>
                </a:extLst>
              </a:tr>
              <a:tr h="556260">
                <a:tc>
                  <a:txBody>
                    <a:bodyPr/>
                    <a:lstStyle/>
                    <a:p>
                      <a:pPr algn="ctr" fontAlgn="b"/>
                      <a:r>
                        <a:rPr lang="en-IN" sz="3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science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49264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750708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EB5389E8-AAE1-46C9-9860-34FC680740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8537436"/>
              </p:ext>
            </p:extLst>
          </p:nvPr>
        </p:nvGraphicFramePr>
        <p:xfrm>
          <a:off x="2941695" y="1863420"/>
          <a:ext cx="14508106" cy="78449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5516A5A-48BC-4226-AAD1-E83F1B2D4B30}"/>
              </a:ext>
            </a:extLst>
          </p:cNvPr>
          <p:cNvSpPr txBox="1"/>
          <p:nvPr/>
        </p:nvSpPr>
        <p:spPr>
          <a:xfrm>
            <a:off x="2968696" y="1223486"/>
            <a:ext cx="11729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  <a:highlight>
                  <a:srgbClr val="FFFF00"/>
                </a:highlight>
              </a:rPr>
              <a:t>Top 5 Categories</a:t>
            </a:r>
            <a:endParaRPr lang="en-IN" sz="54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1DA6D51F-C4E0-41D8-A115-323EBC115B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2880596"/>
              </p:ext>
            </p:extLst>
          </p:nvPr>
        </p:nvGraphicFramePr>
        <p:xfrm>
          <a:off x="8839200" y="3061530"/>
          <a:ext cx="8134818" cy="5053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4F712159-86DF-4829-BFA7-801D456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2430"/>
              </p:ext>
            </p:extLst>
          </p:nvPr>
        </p:nvGraphicFramePr>
        <p:xfrm>
          <a:off x="3810000" y="3314541"/>
          <a:ext cx="4287650" cy="4498746"/>
        </p:xfrm>
        <a:graphic>
          <a:graphicData uri="http://schemas.openxmlformats.org/drawingml/2006/table">
            <a:tbl>
              <a:tblPr/>
              <a:tblGrid>
                <a:gridCol w="2572590">
                  <a:extLst>
                    <a:ext uri="{9D8B030D-6E8A-4147-A177-3AD203B41FA5}">
                      <a16:colId xmlns:a16="http://schemas.microsoft.com/office/drawing/2014/main" val="2484306947"/>
                    </a:ext>
                  </a:extLst>
                </a:gridCol>
                <a:gridCol w="1715060">
                  <a:extLst>
                    <a:ext uri="{9D8B030D-6E8A-4147-A177-3AD203B41FA5}">
                      <a16:colId xmlns:a16="http://schemas.microsoft.com/office/drawing/2014/main" val="1653853450"/>
                    </a:ext>
                  </a:extLst>
                </a:gridCol>
              </a:tblGrid>
              <a:tr h="749791">
                <a:tc>
                  <a:txBody>
                    <a:bodyPr/>
                    <a:lstStyle/>
                    <a:p>
                      <a:pPr algn="ctr" fontAlgn="b"/>
                      <a:r>
                        <a:rPr lang="en-IN" sz="3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Category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3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751104"/>
                  </a:ext>
                </a:extLst>
              </a:tr>
              <a:tr h="749791">
                <a:tc>
                  <a:txBody>
                    <a:bodyPr/>
                    <a:lstStyle/>
                    <a:p>
                      <a:pPr algn="ctr" fontAlgn="b"/>
                      <a:r>
                        <a:rPr lang="en-IN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 eating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74965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7107457"/>
                  </a:ext>
                </a:extLst>
              </a:tr>
              <a:tr h="749791">
                <a:tc>
                  <a:txBody>
                    <a:bodyPr/>
                    <a:lstStyle/>
                    <a:p>
                      <a:pPr algn="ctr" fontAlgn="b"/>
                      <a:r>
                        <a:rPr lang="en-IN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public speaking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71168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8153197"/>
                  </a:ext>
                </a:extLst>
              </a:tr>
              <a:tr h="749791">
                <a:tc>
                  <a:txBody>
                    <a:bodyPr/>
                    <a:lstStyle/>
                    <a:p>
                      <a:pPr algn="ctr" fontAlgn="b"/>
                      <a:r>
                        <a:rPr lang="en-IN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Animals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69339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4745313"/>
                  </a:ext>
                </a:extLst>
              </a:tr>
              <a:tr h="749791">
                <a:tc>
                  <a:txBody>
                    <a:bodyPr/>
                    <a:lstStyle/>
                    <a:p>
                      <a:pPr algn="ctr" fontAlgn="b"/>
                      <a:r>
                        <a:rPr lang="en-IN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veganism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68738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3431874"/>
                  </a:ext>
                </a:extLst>
              </a:tr>
              <a:tr h="749791">
                <a:tc>
                  <a:txBody>
                    <a:bodyPr/>
                    <a:lstStyle/>
                    <a:p>
                      <a:pPr algn="ctr" fontAlgn="b"/>
                      <a:r>
                        <a:rPr lang="en-IN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education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66676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608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215</Words>
  <Application>Microsoft Office PowerPoint</Application>
  <PresentationFormat>Custom</PresentationFormat>
  <Paragraphs>130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Arial</vt:lpstr>
      <vt:lpstr>Graphik Regular</vt:lpstr>
      <vt:lpstr>Clear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Andrew Fleming Chief Technical architect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Lenovo</cp:lastModifiedBy>
  <cp:revision>15</cp:revision>
  <dcterms:created xsi:type="dcterms:W3CDTF">2006-08-16T00:00:00Z</dcterms:created>
  <dcterms:modified xsi:type="dcterms:W3CDTF">2024-03-01T15:15:56Z</dcterms:modified>
  <dc:identifier>DAEhDyfaYKE</dc:identifier>
</cp:coreProperties>
</file>